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Roboto"/>
      <p:regular r:id="rId61"/>
      <p:bold r:id="rId62"/>
      <p:italic r:id="rId63"/>
      <p:boldItalic r:id="rId64"/>
    </p:embeddedFont>
    <p:embeddedFont>
      <p:font typeface="Average"/>
      <p:regular r:id="rId65"/>
    </p:embeddedFont>
    <p:embeddedFont>
      <p:font typeface="Oswald"/>
      <p:regular r:id="rId66"/>
      <p:bold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20" Type="http://schemas.openxmlformats.org/officeDocument/2006/relationships/slide" Target="slides/slide15.xml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22" Type="http://schemas.openxmlformats.org/officeDocument/2006/relationships/slide" Target="slides/slide17.xml"/><Relationship Id="rId66" Type="http://schemas.openxmlformats.org/officeDocument/2006/relationships/font" Target="fonts/Oswald-regular.fntdata"/><Relationship Id="rId21" Type="http://schemas.openxmlformats.org/officeDocument/2006/relationships/slide" Target="slides/slide16.xml"/><Relationship Id="rId65" Type="http://schemas.openxmlformats.org/officeDocument/2006/relationships/font" Target="fonts/Average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Oswald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iktok.com/@nathanielruleaux/video/7048547801059593518" TargetMode="External"/><Relationship Id="rId3" Type="http://schemas.openxmlformats.org/officeDocument/2006/relationships/hyperlink" Target="https://www.instagram.com/reel/CaaAyIhgmil/?utm_source=ig_web_copy_link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iktok.com/@nathanielruleaux/video/7221545767301926186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ce37987d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2ce37987d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ce37987d1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ce37987d1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2fc4066cf43e5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2fc4066cf43e5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ce37987d1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2ce37987d1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0d8366a31fb657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0d8366a31fb657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9ee458bc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9ee458bc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08ca234f5ec28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08ca234f5ec28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0d8366a31fb657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0d8366a31fb657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ce37987d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ce37987d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9ee458bc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09ee458bc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09ee458b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09ee458b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74fca804f752bb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74fca804f752bb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39e9ee819c607fe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39e9ee819c607fe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74fca804f752bb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74fca804f752bb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2ce37987d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2ce37987d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ce37987d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2ce37987d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2ce37987d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2ce37987d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2ce37987d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2ce37987d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0d8366a31fb657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0d8366a31fb657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2ce37987d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2ce37987d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2ce37987d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2ce37987d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9d9d3495f9a2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19d9d3495f9a2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2ce37987d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2ce37987d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0d8366a31fb657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0d8366a31fb657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8569f3f1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18569f3f1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ce37987d1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2ce37987d1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ce37987d1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2ce37987d1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8569f3f1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8569f3f1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0d8366a31fb657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0d8366a31fb657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u="sng">
                <a:solidFill>
                  <a:schemeClr val="dk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https://www.tiktok.com/@nathanielruleaux/video/7048547801059593518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Roboto"/>
              <a:buChar char="●"/>
            </a:pPr>
            <a:r>
              <a:rPr lang="en" sz="105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https://www.instagram.com/reel/CaaAyIhgmil/?utm_source=ig_web_copy_link</a:t>
            </a:r>
            <a:endParaRPr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ce37987d1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2ce37987d1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18569f3f1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18569f3f1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ce37987d1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2ce37987d1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9d9d3495f9a23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19d9d3495f9a23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19d9d3495f9a2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19d9d3495f9a2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2ce37987d1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2ce37987d1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2ce37987d1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2ce37987d1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0d8366a31fb657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0d8366a31fb657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0d8366a31fb6575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0d8366a31fb6575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2ce37987d1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2ce37987d1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2ce37987d1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2ce37987d1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ce37987d1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2ce37987d1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19d9d3495f9a2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19d9d3495f9a2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dk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https://www.tiktok.com/@nathanielruleaux/video/7221545767301926186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18569f3f1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18569f3f1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08ca234f5ec28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08ca234f5ec28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19d9d3495f9a2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19d9d3495f9a2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ce37987d1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2ce37987d1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19d9d3495f9a2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19d9d3495f9a2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19d9d3495f9a2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19d9d3495f9a2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19d9d3495f9a2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19d9d3495f9a2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30eda27d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30eda27d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ce37987d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ce37987d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9ee458b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9ee458b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39e9ee819c607fe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39e9ee819c607f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ce37987d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ce37987d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jpg"/><Relationship Id="rId4" Type="http://schemas.openxmlformats.org/officeDocument/2006/relationships/image" Target="../media/image11.jpg"/><Relationship Id="rId9" Type="http://schemas.openxmlformats.org/officeDocument/2006/relationships/image" Target="../media/image15.jp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7" Type="http://schemas.openxmlformats.org/officeDocument/2006/relationships/image" Target="../media/image4.jpg"/><Relationship Id="rId8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MQK8zzRDAjY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5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37.jpg"/><Relationship Id="rId5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5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Relationship Id="rId5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Relationship Id="rId4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Relationship Id="rId4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g"/><Relationship Id="rId4" Type="http://schemas.openxmlformats.org/officeDocument/2006/relationships/image" Target="../media/image74.jpg"/><Relationship Id="rId5" Type="http://schemas.openxmlformats.org/officeDocument/2006/relationships/image" Target="../media/image4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Relationship Id="rId4" Type="http://schemas.openxmlformats.org/officeDocument/2006/relationships/image" Target="../media/image61.jpg"/><Relationship Id="rId5" Type="http://schemas.openxmlformats.org/officeDocument/2006/relationships/image" Target="../media/image5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Relationship Id="rId4" Type="http://schemas.openxmlformats.org/officeDocument/2006/relationships/image" Target="../media/image5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jpg"/><Relationship Id="rId4" Type="http://schemas.openxmlformats.org/officeDocument/2006/relationships/image" Target="../media/image6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jpg"/><Relationship Id="rId4" Type="http://schemas.openxmlformats.org/officeDocument/2006/relationships/image" Target="../media/image6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8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jpg"/><Relationship Id="rId4" Type="http://schemas.openxmlformats.org/officeDocument/2006/relationships/image" Target="../media/image6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jpg"/><Relationship Id="rId4" Type="http://schemas.openxmlformats.org/officeDocument/2006/relationships/image" Target="../media/image7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jpg"/><Relationship Id="rId4" Type="http://schemas.openxmlformats.org/officeDocument/2006/relationships/image" Target="../media/image7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jpg"/><Relationship Id="rId4" Type="http://schemas.openxmlformats.org/officeDocument/2006/relationships/image" Target="../media/image88.jpg"/><Relationship Id="rId5" Type="http://schemas.openxmlformats.org/officeDocument/2006/relationships/image" Target="../media/image87.jpg"/><Relationship Id="rId6" Type="http://schemas.openxmlformats.org/officeDocument/2006/relationships/image" Target="../media/image91.jpg"/><Relationship Id="rId7" Type="http://schemas.openxmlformats.org/officeDocument/2006/relationships/image" Target="../media/image8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jpg"/><Relationship Id="rId4" Type="http://schemas.openxmlformats.org/officeDocument/2006/relationships/image" Target="../media/image6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6.jpg"/><Relationship Id="rId4" Type="http://schemas.openxmlformats.org/officeDocument/2006/relationships/image" Target="../media/image7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0.jpg"/><Relationship Id="rId4" Type="http://schemas.openxmlformats.org/officeDocument/2006/relationships/image" Target="../media/image8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8.jpg"/><Relationship Id="rId4" Type="http://schemas.openxmlformats.org/officeDocument/2006/relationships/image" Target="../media/image7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0.jpg"/><Relationship Id="rId4" Type="http://schemas.openxmlformats.org/officeDocument/2006/relationships/image" Target="../media/image8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newrepublic.com/article/170527/climate-google-maps-air-quality-wildfires" TargetMode="External"/><Relationship Id="rId4" Type="http://schemas.openxmlformats.org/officeDocument/2006/relationships/hyperlink" Target="https://www.washingtonpost.com/science/2023/01/23/what-how-doomsday-clock/" TargetMode="External"/><Relationship Id="rId5" Type="http://schemas.openxmlformats.org/officeDocument/2006/relationships/hyperlink" Target="https://futurism.com/the-byte/oxford-scientists-warn-ai-deadly-nuclear-weapons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8.jpg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Nathaniel Ruleaux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Art of Indigenous Resilience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550" y="226201"/>
            <a:ext cx="3811882" cy="476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25" y="103266"/>
            <a:ext cx="3928350" cy="488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650" y="124138"/>
            <a:ext cx="3631752" cy="484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2412500" cy="305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2500" y="0"/>
            <a:ext cx="2455027" cy="305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7526" y="21691"/>
            <a:ext cx="2412500" cy="301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7500" y="0"/>
            <a:ext cx="2455024" cy="304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" y="2884475"/>
            <a:ext cx="2841052" cy="22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5287" y="2884475"/>
            <a:ext cx="3433424" cy="27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2921" y="2884478"/>
            <a:ext cx="3355900" cy="41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 title="April 11, 20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950" y="161413"/>
            <a:ext cx="8570100" cy="482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946007"/>
            <a:ext cx="5657050" cy="754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651" y="-1945989"/>
            <a:ext cx="5891400" cy="72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1921" y="1339793"/>
            <a:ext cx="3777827" cy="37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5129" y="-2182301"/>
            <a:ext cx="2951926" cy="3522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974" y="1125699"/>
            <a:ext cx="4058435" cy="28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50" y="1125689"/>
            <a:ext cx="2332550" cy="289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975" y="1125700"/>
            <a:ext cx="2023651" cy="289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2"/>
            <a:ext cx="4135456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451" y="6"/>
            <a:ext cx="5023349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650" y="113125"/>
            <a:ext cx="6751124" cy="50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937363"/>
            <a:ext cx="9144000" cy="3268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438" y="152400"/>
            <a:ext cx="4123137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7441" y="152400"/>
            <a:ext cx="3002083" cy="23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1075" y="2667643"/>
            <a:ext cx="3148449" cy="240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867" y="152400"/>
            <a:ext cx="635954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38359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396" y="152400"/>
            <a:ext cx="6303204" cy="46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2089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5692" y="152400"/>
            <a:ext cx="2765907" cy="211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692" y="2422768"/>
            <a:ext cx="2060772" cy="256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7332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128" y="152400"/>
            <a:ext cx="2113471" cy="2641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3508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9888" y="152400"/>
            <a:ext cx="4751713" cy="363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50" y="122975"/>
            <a:ext cx="3935851" cy="491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4101" y="152400"/>
            <a:ext cx="4777499" cy="477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7096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9125" y="152400"/>
            <a:ext cx="3054971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0899" y="2670901"/>
            <a:ext cx="3572751" cy="2320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8447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8913" y="152400"/>
            <a:ext cx="2512874" cy="200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7725" y="2321200"/>
            <a:ext cx="2675250" cy="26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052300"/>
            <a:ext cx="4444200" cy="39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History </a:t>
            </a:r>
            <a:endParaRPr sz="2400"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Art+Activism</a:t>
            </a:r>
            <a:endParaRPr sz="2400"/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Community &amp; Representation</a:t>
            </a:r>
            <a:endParaRPr sz="2300"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Indigenous Futurism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649" y="152400"/>
            <a:ext cx="357957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525" y="173275"/>
            <a:ext cx="4796950" cy="47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/>
              <a:t>#NATIVESVOTE2020</a:t>
            </a:r>
            <a:endParaRPr sz="3300"/>
          </a:p>
        </p:txBody>
      </p:sp>
      <p:sp>
        <p:nvSpPr>
          <p:cNvPr id="243" name="Google Shape;243;p44"/>
          <p:cNvSpPr txBox="1"/>
          <p:nvPr>
            <p:ph idx="2" type="body"/>
          </p:nvPr>
        </p:nvSpPr>
        <p:spPr>
          <a:xfrm>
            <a:off x="4832400" y="1565725"/>
            <a:ext cx="3999900" cy="25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50">
                <a:solidFill>
                  <a:schemeClr val="dk1"/>
                </a:solidFill>
              </a:rPr>
              <a:t>“</a:t>
            </a:r>
            <a:r>
              <a:rPr b="1" lang="en" sz="2250">
                <a:solidFill>
                  <a:schemeClr val="accent5"/>
                </a:solidFill>
              </a:rPr>
              <a:t>Our communities have untapped power</a:t>
            </a:r>
            <a:r>
              <a:rPr b="1" lang="en" sz="2250">
                <a:solidFill>
                  <a:schemeClr val="dk1"/>
                </a:solidFill>
              </a:rPr>
              <a:t> </a:t>
            </a:r>
            <a:r>
              <a:rPr lang="en" sz="2250">
                <a:solidFill>
                  <a:schemeClr val="dk1"/>
                </a:solidFill>
              </a:rPr>
              <a:t>because of our history, our ancestors — we must use it in many ways from the streets to the ballot box.”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03069"/>
            <a:ext cx="3999899" cy="11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57111"/>
            <a:ext cx="3999900" cy="121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343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276" y="515175"/>
            <a:ext cx="4001777" cy="398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75" y="515175"/>
            <a:ext cx="4001777" cy="3986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7"/>
          <p:cNvSpPr txBox="1"/>
          <p:nvPr>
            <p:ph idx="1" type="body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“In 2020, Native Americans, who comprise six per cent of the Arizona population, </a:t>
            </a:r>
            <a:r>
              <a:rPr b="1" lang="en" sz="2900">
                <a:solidFill>
                  <a:schemeClr val="accent5"/>
                </a:solidFill>
              </a:rPr>
              <a:t>voted in numbers never before seen</a:t>
            </a:r>
            <a:r>
              <a:rPr lang="en" sz="2900">
                <a:solidFill>
                  <a:schemeClr val="dk1"/>
                </a:solidFill>
              </a:rPr>
              <a:t> and are largely credited with turning the state blue.”</a:t>
            </a:r>
            <a:endParaRPr sz="29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50">
                <a:solidFill>
                  <a:schemeClr val="dk1"/>
                </a:solidFill>
              </a:rPr>
              <a:t>- The New Yorker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3D5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Indigenous Futures Survey 2.0</a:t>
            </a:r>
            <a:endParaRPr/>
          </a:p>
        </p:txBody>
      </p:sp>
      <p:sp>
        <p:nvSpPr>
          <p:cNvPr id="267" name="Google Shape;267;p48"/>
          <p:cNvSpPr txBox="1"/>
          <p:nvPr>
            <p:ph idx="1" type="body"/>
          </p:nvPr>
        </p:nvSpPr>
        <p:spPr>
          <a:xfrm>
            <a:off x="311700" y="1875140"/>
            <a:ext cx="3999900" cy="10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IFS is a multi-year Native-led research project designed to illuminate the experiences, systemic challenges, and priority issues of Native peoples today.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8" name="Google Shape;2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675" y="1017727"/>
            <a:ext cx="3999899" cy="399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75" y="408130"/>
            <a:ext cx="4253477" cy="425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350" y="408125"/>
            <a:ext cx="4253476" cy="420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0"/>
          <p:cNvSpPr txBox="1"/>
          <p:nvPr>
            <p:ph type="title"/>
          </p:nvPr>
        </p:nvSpPr>
        <p:spPr>
          <a:xfrm>
            <a:off x="311700" y="555600"/>
            <a:ext cx="8097000" cy="64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Niskithe Prayer Camp</a:t>
            </a:r>
            <a:endParaRPr sz="3600"/>
          </a:p>
        </p:txBody>
      </p:sp>
      <p:sp>
        <p:nvSpPr>
          <p:cNvPr id="280" name="Google Shape;280;p50"/>
          <p:cNvSpPr txBox="1"/>
          <p:nvPr>
            <p:ph idx="1" type="body"/>
          </p:nvPr>
        </p:nvSpPr>
        <p:spPr>
          <a:xfrm>
            <a:off x="311694" y="1550399"/>
            <a:ext cx="4260300" cy="20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“Today, we are here </a:t>
            </a:r>
            <a:r>
              <a:rPr b="1" lang="en" sz="1900">
                <a:solidFill>
                  <a:schemeClr val="accent5"/>
                </a:solidFill>
              </a:rPr>
              <a:t>holding prayer space in a peaceful manner in an attempt to bring light to our cultural and spiritual practices.</a:t>
            </a:r>
            <a:endParaRPr b="1" sz="19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“We are here today so that those who attempted to erase our voice, erase our history, erase our identity will know that they will never win.”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281" name="Google Shape;2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831" y="1121100"/>
            <a:ext cx="3868402" cy="29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475" y="152400"/>
            <a:ext cx="3383798" cy="25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00" y="2737448"/>
            <a:ext cx="3383800" cy="225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75" y="454837"/>
            <a:ext cx="4233823" cy="423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925" y="454838"/>
            <a:ext cx="4233827" cy="4233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75" y="727875"/>
            <a:ext cx="4741403" cy="36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675" y="846375"/>
            <a:ext cx="3631200" cy="368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383" y="90075"/>
            <a:ext cx="164440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50" y="629425"/>
            <a:ext cx="5987475" cy="403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6"/>
          <p:cNvPicPr preferRelativeResize="0"/>
          <p:nvPr/>
        </p:nvPicPr>
        <p:blipFill rotWithShape="1">
          <a:blip r:embed="rId3">
            <a:alphaModFix/>
          </a:blip>
          <a:srcRect b="45899" l="-144340" r="144340" t="-45899"/>
          <a:stretch/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84800"/>
            <a:ext cx="2382503" cy="238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382504" cy="238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5375" y="2608600"/>
            <a:ext cx="2382499" cy="238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5374" y="152398"/>
            <a:ext cx="2382497" cy="238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0274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2748" y="474812"/>
            <a:ext cx="3627875" cy="36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2400"/>
            <a:ext cx="73699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1993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731" y="152400"/>
            <a:ext cx="3866869" cy="483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1034501"/>
            <a:ext cx="3094074" cy="309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0"/>
          <p:cNvSpPr txBox="1"/>
          <p:nvPr/>
        </p:nvSpPr>
        <p:spPr>
          <a:xfrm>
            <a:off x="2311125" y="532925"/>
            <a:ext cx="42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44" name="Google Shape;34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9450" y="766121"/>
            <a:ext cx="5145049" cy="36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Unceded Artist Collective</a:t>
            </a:r>
            <a:endParaRPr/>
          </a:p>
        </p:txBody>
      </p:sp>
      <p:sp>
        <p:nvSpPr>
          <p:cNvPr id="350" name="Google Shape;350;p61"/>
          <p:cNvSpPr txBox="1"/>
          <p:nvPr>
            <p:ph idx="1" type="body"/>
          </p:nvPr>
        </p:nvSpPr>
        <p:spPr>
          <a:xfrm>
            <a:off x="311700" y="1609650"/>
            <a:ext cx="8520600" cy="19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A community and directory of Indigenous artists who live and create on the unceded land of the Umaha and the Oceti Sakowin (aka the colonized Omaha Metro).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chemeClr val="accent5"/>
                </a:solidFill>
              </a:rPr>
              <a:t>While honoring the past and fighting for the future we seek to take, create and indigenize space for our underrepresented and overlooked relatives.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781" y="152407"/>
            <a:ext cx="386523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301" y="152410"/>
            <a:ext cx="38709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596" y="887323"/>
            <a:ext cx="3211258" cy="321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202" y="887326"/>
            <a:ext cx="4252950" cy="321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675" y="1130975"/>
            <a:ext cx="3738484" cy="330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00" y="1130975"/>
            <a:ext cx="4955450" cy="330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5"/>
          <p:cNvSpPr txBox="1"/>
          <p:nvPr/>
        </p:nvSpPr>
        <p:spPr>
          <a:xfrm>
            <a:off x="379950" y="228300"/>
            <a:ext cx="8384100" cy="46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Lately, the news has felt particularly doomy, dominated by fears of a looming apocalypse due to </a:t>
            </a:r>
            <a:r>
              <a:rPr lang="en" sz="1950">
                <a:solidFill>
                  <a:schemeClr val="dk1"/>
                </a:solidFill>
                <a:uFill>
                  <a:noFill/>
                </a:u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climate change</a:t>
            </a: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or </a:t>
            </a:r>
            <a:r>
              <a:rPr lang="en" sz="1950">
                <a:solidFill>
                  <a:schemeClr val="dk1"/>
                </a:solidFill>
                <a:uFill>
                  <a:noFill/>
                </a:uFill>
                <a:latin typeface="Average"/>
                <a:ea typeface="Average"/>
                <a:cs typeface="Average"/>
                <a:sym typeface="Averag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nuclear war</a:t>
            </a: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or </a:t>
            </a:r>
            <a:r>
              <a:rPr lang="en" sz="1950">
                <a:solidFill>
                  <a:schemeClr val="dk1"/>
                </a:solidFill>
                <a:uFill>
                  <a:noFill/>
                </a:u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artificial intelligence</a:t>
            </a: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. </a:t>
            </a:r>
            <a:endParaRPr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This is understandable — any of these existential threats could irrevocably change the world, and what would lie beyond is unknowable. </a:t>
            </a:r>
            <a:endParaRPr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Native people know a thing or two about that; the world as we knew it ended long ago, and it continued to end again and again and again. </a:t>
            </a:r>
            <a:r>
              <a:rPr b="1" lang="en" sz="1950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</a:rPr>
              <a:t>Yet we also know that there’s a future even after the apocalypse has come and gone.</a:t>
            </a:r>
            <a:r>
              <a:rPr b="1"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b="1"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Rather than conceptualizing time as a linear march toward calamity (or, for optimists, toward the dream of utopia), it can be viewed as </a:t>
            </a:r>
            <a:r>
              <a:rPr b="1" lang="en" sz="1950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</a:rPr>
              <a:t>a wheel that we cycle through repeatedly, from creation to destruction to recreation. </a:t>
            </a:r>
            <a:endParaRPr b="1" sz="1950">
              <a:solidFill>
                <a:schemeClr val="accent5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B.L. Blancha</a:t>
            </a:r>
            <a:r>
              <a:rPr i="1" lang="en" sz="1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rd</a:t>
            </a:r>
            <a:endParaRPr i="1" sz="2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8839200" cy="4343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7"/>
          <p:cNvSpPr txBox="1"/>
          <p:nvPr/>
        </p:nvSpPr>
        <p:spPr>
          <a:xfrm>
            <a:off x="442550" y="1985225"/>
            <a:ext cx="3993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</a:t>
            </a:r>
            <a:r>
              <a:rPr lang="en" sz="2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athanielruleaux.com</a:t>
            </a:r>
            <a:endParaRPr sz="2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@nathanielruleaux</a:t>
            </a:r>
            <a:endParaRPr sz="2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83" name="Google Shape;38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6" y="152400"/>
            <a:ext cx="3885484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50" y="152400"/>
            <a:ext cx="307853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7100" y="103250"/>
            <a:ext cx="3557811" cy="240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2101" y="2571750"/>
            <a:ext cx="3647800" cy="24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1575"/>
            <a:ext cx="5202600" cy="530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850" y="-81575"/>
            <a:ext cx="4463800" cy="53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525" y="152400"/>
            <a:ext cx="387096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4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