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4" roundtripDataSignature="AMtx7mhkBtFz+KcrLc5jCo3PPn685wXA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customschemas.google.com/relationships/presentationmetadata" Target="meta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" name="Google Shape;6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Background: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Buffalo NY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 girls, large family of aunts/uncles/cousins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Liked sports, played in HS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Mom/Dad did not attend college – I was 1</a:t>
            </a:r>
            <a:r>
              <a:rPr baseline="30000" lang="en-US"/>
              <a:t>st</a:t>
            </a:r>
            <a:r>
              <a:rPr lang="en-US"/>
              <a:t> to attend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Wanted to stay close to home for college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Educational decision making: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/>
              <a:t>Didn’t know what I wanted to major in I was 18 and that wasn’t clear yet,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Dad wanted me to go into computer science or business – UGH!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Gave it a chance then it was my turn to decide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Course catalog</a:t>
            </a:r>
            <a:endParaRPr/>
          </a:p>
        </p:txBody>
      </p:sp>
      <p:sp>
        <p:nvSpPr>
          <p:cNvPr id="215" name="Google Shape;215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Canisius: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/>
              <a:t>Tuition – me (jobs and 2 jobs in summer), parents helped, loan for 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Loved my major!  Took Board Exam and passed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Exciting but now what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Looked to grad school – didn’t know if we could afford it.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Conley – why do you want to major in something you can already do?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Virginia: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/>
              <a:t>1st choice – Pete connected me and voila!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/>
              <a:t>Connections were critical and this one defined my career</a:t>
            </a:r>
            <a:endParaRPr/>
          </a:p>
        </p:txBody>
      </p:sp>
      <p:sp>
        <p:nvSpPr>
          <p:cNvPr id="222" name="Google Shape;222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1d57fe6d5c_0_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1d57fe6d5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ATPPS Athletic Trainer in a Physicians Practice Setting</a:t>
            </a:r>
            <a:endParaRPr/>
          </a:p>
        </p:txBody>
      </p:sp>
      <p:sp>
        <p:nvSpPr>
          <p:cNvPr id="102" name="Google Shape;102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/>
          <p:nvPr>
            <p:ph type="ctrTitle"/>
          </p:nvPr>
        </p:nvSpPr>
        <p:spPr>
          <a:xfrm>
            <a:off x="685800" y="1922238"/>
            <a:ext cx="7772400" cy="10064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0"/>
          <p:cNvSpPr txBox="1"/>
          <p:nvPr>
            <p:ph idx="1" type="subTitle"/>
          </p:nvPr>
        </p:nvSpPr>
        <p:spPr>
          <a:xfrm>
            <a:off x="1143000" y="3020789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0"/>
          <p:cNvSpPr txBox="1"/>
          <p:nvPr>
            <p:ph idx="11" type="ftr"/>
          </p:nvPr>
        </p:nvSpPr>
        <p:spPr>
          <a:xfrm>
            <a:off x="3028950" y="6356351"/>
            <a:ext cx="24149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1"/>
          <p:cNvSpPr txBox="1"/>
          <p:nvPr>
            <p:ph type="title"/>
          </p:nvPr>
        </p:nvSpPr>
        <p:spPr>
          <a:xfrm>
            <a:off x="628650" y="396951"/>
            <a:ext cx="5829300" cy="882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1"/>
          <p:cNvSpPr txBox="1"/>
          <p:nvPr>
            <p:ph idx="1" type="body"/>
          </p:nvPr>
        </p:nvSpPr>
        <p:spPr>
          <a:xfrm>
            <a:off x="628648" y="996288"/>
            <a:ext cx="7324505" cy="4390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3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1"/>
          <p:cNvSpPr txBox="1"/>
          <p:nvPr>
            <p:ph idx="11" type="ftr"/>
          </p:nvPr>
        </p:nvSpPr>
        <p:spPr>
          <a:xfrm>
            <a:off x="3028950" y="6356351"/>
            <a:ext cx="24149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2"/>
          <p:cNvSpPr txBox="1"/>
          <p:nvPr>
            <p:ph idx="11" type="ftr"/>
          </p:nvPr>
        </p:nvSpPr>
        <p:spPr>
          <a:xfrm>
            <a:off x="3028950" y="6356351"/>
            <a:ext cx="24149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3"/>
          <p:cNvSpPr txBox="1"/>
          <p:nvPr>
            <p:ph type="title"/>
          </p:nvPr>
        </p:nvSpPr>
        <p:spPr>
          <a:xfrm>
            <a:off x="628650" y="241007"/>
            <a:ext cx="8139666" cy="896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3"/>
          <p:cNvSpPr txBox="1"/>
          <p:nvPr>
            <p:ph idx="1" type="body"/>
          </p:nvPr>
        </p:nvSpPr>
        <p:spPr>
          <a:xfrm>
            <a:off x="628650" y="1272734"/>
            <a:ext cx="351095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33"/>
          <p:cNvSpPr txBox="1"/>
          <p:nvPr>
            <p:ph idx="2" type="body"/>
          </p:nvPr>
        </p:nvSpPr>
        <p:spPr>
          <a:xfrm>
            <a:off x="4385708" y="1272734"/>
            <a:ext cx="3489473" cy="4185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3"/>
          <p:cNvSpPr txBox="1"/>
          <p:nvPr>
            <p:ph idx="11" type="ftr"/>
          </p:nvPr>
        </p:nvSpPr>
        <p:spPr>
          <a:xfrm>
            <a:off x="3028950" y="6356351"/>
            <a:ext cx="24149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4"/>
          <p:cNvSpPr txBox="1"/>
          <p:nvPr>
            <p:ph type="title"/>
          </p:nvPr>
        </p:nvSpPr>
        <p:spPr>
          <a:xfrm>
            <a:off x="623888" y="1424764"/>
            <a:ext cx="7886700" cy="174130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4"/>
          <p:cNvSpPr txBox="1"/>
          <p:nvPr>
            <p:ph idx="1" type="body"/>
          </p:nvPr>
        </p:nvSpPr>
        <p:spPr>
          <a:xfrm>
            <a:off x="623888" y="319305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3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4"/>
          <p:cNvSpPr txBox="1"/>
          <p:nvPr>
            <p:ph idx="11" type="ftr"/>
          </p:nvPr>
        </p:nvSpPr>
        <p:spPr>
          <a:xfrm>
            <a:off x="3028950" y="6356351"/>
            <a:ext cx="24149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5"/>
          <p:cNvSpPr txBox="1"/>
          <p:nvPr>
            <p:ph type="title"/>
          </p:nvPr>
        </p:nvSpPr>
        <p:spPr>
          <a:xfrm>
            <a:off x="628649" y="517451"/>
            <a:ext cx="8004987" cy="9285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5"/>
          <p:cNvSpPr txBox="1"/>
          <p:nvPr>
            <p:ph idx="11" type="ftr"/>
          </p:nvPr>
        </p:nvSpPr>
        <p:spPr>
          <a:xfrm>
            <a:off x="3028950" y="6356351"/>
            <a:ext cx="24149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6"/>
          <p:cNvSpPr txBox="1"/>
          <p:nvPr>
            <p:ph type="title"/>
          </p:nvPr>
        </p:nvSpPr>
        <p:spPr>
          <a:xfrm>
            <a:off x="629840" y="333155"/>
            <a:ext cx="8188095" cy="6760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6"/>
          <p:cNvSpPr txBox="1"/>
          <p:nvPr>
            <p:ph idx="1" type="body"/>
          </p:nvPr>
        </p:nvSpPr>
        <p:spPr>
          <a:xfrm>
            <a:off x="628648" y="1339705"/>
            <a:ext cx="7225268" cy="41332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6" name="Google Shape;46;p36"/>
          <p:cNvSpPr txBox="1"/>
          <p:nvPr>
            <p:ph idx="2" type="body"/>
          </p:nvPr>
        </p:nvSpPr>
        <p:spPr>
          <a:xfrm>
            <a:off x="628649" y="1009208"/>
            <a:ext cx="8189286" cy="330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7" name="Google Shape;47;p3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6"/>
          <p:cNvSpPr txBox="1"/>
          <p:nvPr>
            <p:ph idx="11" type="ftr"/>
          </p:nvPr>
        </p:nvSpPr>
        <p:spPr>
          <a:xfrm>
            <a:off x="3028950" y="6356351"/>
            <a:ext cx="24149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/>
          <p:nvPr>
            <p:ph type="title"/>
          </p:nvPr>
        </p:nvSpPr>
        <p:spPr>
          <a:xfrm>
            <a:off x="629840" y="361509"/>
            <a:ext cx="8209360" cy="7398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7"/>
          <p:cNvSpPr/>
          <p:nvPr>
            <p:ph idx="2" type="pic"/>
          </p:nvPr>
        </p:nvSpPr>
        <p:spPr>
          <a:xfrm>
            <a:off x="628648" y="1481472"/>
            <a:ext cx="6899203" cy="4235707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37"/>
          <p:cNvSpPr txBox="1"/>
          <p:nvPr>
            <p:ph idx="1" type="body"/>
          </p:nvPr>
        </p:nvSpPr>
        <p:spPr>
          <a:xfrm>
            <a:off x="628649" y="1101358"/>
            <a:ext cx="8210551" cy="295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3" name="Google Shape;53;p3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7"/>
          <p:cNvSpPr txBox="1"/>
          <p:nvPr>
            <p:ph idx="11" type="ftr"/>
          </p:nvPr>
        </p:nvSpPr>
        <p:spPr>
          <a:xfrm>
            <a:off x="3028950" y="6356351"/>
            <a:ext cx="24149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1d57fe6d5c_0_5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g21d57fe6d5c_0_5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g21d57fe6d5c_0_5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9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9"/>
          <p:cNvSpPr txBox="1"/>
          <p:nvPr>
            <p:ph type="title"/>
          </p:nvPr>
        </p:nvSpPr>
        <p:spPr>
          <a:xfrm>
            <a:off x="628649" y="304800"/>
            <a:ext cx="8302699" cy="9711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29"/>
          <p:cNvSpPr txBox="1"/>
          <p:nvPr>
            <p:ph idx="1" type="body"/>
          </p:nvPr>
        </p:nvSpPr>
        <p:spPr>
          <a:xfrm>
            <a:off x="628648" y="1407411"/>
            <a:ext cx="7296151" cy="40364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9"/>
          <p:cNvSpPr txBox="1"/>
          <p:nvPr>
            <p:ph idx="11" type="ftr"/>
          </p:nvPr>
        </p:nvSpPr>
        <p:spPr>
          <a:xfrm>
            <a:off x="3028950" y="6356351"/>
            <a:ext cx="24149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Relationship Id="rId4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Relationship Id="rId4" Type="http://schemas.openxmlformats.org/officeDocument/2006/relationships/image" Target="../media/image15.jpg"/><Relationship Id="rId5" Type="http://schemas.openxmlformats.org/officeDocument/2006/relationships/image" Target="../media/image11.jpg"/><Relationship Id="rId6" Type="http://schemas.openxmlformats.org/officeDocument/2006/relationships/image" Target="../media/image1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Relationship Id="rId4" Type="http://schemas.openxmlformats.org/officeDocument/2006/relationships/image" Target="../media/image40.jpg"/><Relationship Id="rId5" Type="http://schemas.openxmlformats.org/officeDocument/2006/relationships/image" Target="../media/image13.jpg"/><Relationship Id="rId6" Type="http://schemas.openxmlformats.org/officeDocument/2006/relationships/image" Target="../media/image9.jpg"/><Relationship Id="rId7" Type="http://schemas.openxmlformats.org/officeDocument/2006/relationships/image" Target="../media/image1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g"/><Relationship Id="rId4" Type="http://schemas.openxmlformats.org/officeDocument/2006/relationships/image" Target="../media/image39.jpg"/><Relationship Id="rId9" Type="http://schemas.openxmlformats.org/officeDocument/2006/relationships/image" Target="../media/image31.jpg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7" Type="http://schemas.openxmlformats.org/officeDocument/2006/relationships/image" Target="../media/image33.jpg"/><Relationship Id="rId8" Type="http://schemas.openxmlformats.org/officeDocument/2006/relationships/image" Target="../media/image4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g"/><Relationship Id="rId4" Type="http://schemas.openxmlformats.org/officeDocument/2006/relationships/image" Target="../media/image30.jpg"/><Relationship Id="rId5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Relationship Id="rId4" Type="http://schemas.openxmlformats.org/officeDocument/2006/relationships/image" Target="../media/image37.jpg"/><Relationship Id="rId5" Type="http://schemas.openxmlformats.org/officeDocument/2006/relationships/image" Target="../media/image3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Relationship Id="rId4" Type="http://schemas.openxmlformats.org/officeDocument/2006/relationships/image" Target="../media/image4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jpg"/><Relationship Id="rId4" Type="http://schemas.openxmlformats.org/officeDocument/2006/relationships/image" Target="../media/image4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Relationship Id="rId4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"/>
          <p:cNvSpPr txBox="1"/>
          <p:nvPr>
            <p:ph type="ctrTitle"/>
          </p:nvPr>
        </p:nvSpPr>
        <p:spPr>
          <a:xfrm>
            <a:off x="685800" y="1476375"/>
            <a:ext cx="7772400" cy="10064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/>
              <a:t>Careers in Sports Medicine</a:t>
            </a:r>
            <a:endParaRPr/>
          </a:p>
        </p:txBody>
      </p:sp>
      <p:sp>
        <p:nvSpPr>
          <p:cNvPr id="65" name="Google Shape;65;p1"/>
          <p:cNvSpPr txBox="1"/>
          <p:nvPr>
            <p:ph idx="1" type="subTitle"/>
          </p:nvPr>
        </p:nvSpPr>
        <p:spPr>
          <a:xfrm>
            <a:off x="1143000" y="3020789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Kerry Waple, MEd, ATC, CSCS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Sports Medicine Coordinator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Certified Athletic Trainer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Certified Strength and Conditioning Specialist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"/>
          <p:cNvSpPr txBox="1"/>
          <p:nvPr>
            <p:ph type="title"/>
          </p:nvPr>
        </p:nvSpPr>
        <p:spPr>
          <a:xfrm>
            <a:off x="1510783" y="63462"/>
            <a:ext cx="5829300" cy="882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College/University Setting</a:t>
            </a:r>
            <a:endParaRPr/>
          </a:p>
        </p:txBody>
      </p:sp>
      <p:pic>
        <p:nvPicPr>
          <p:cNvPr descr="LeeEvansInjury" id="135" name="Google Shape;135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3047" y="964090"/>
            <a:ext cx="5829300" cy="4884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"/>
          <p:cNvSpPr txBox="1"/>
          <p:nvPr>
            <p:ph type="title"/>
          </p:nvPr>
        </p:nvSpPr>
        <p:spPr>
          <a:xfrm>
            <a:off x="1510783" y="63462"/>
            <a:ext cx="5829300" cy="882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College/University Setting</a:t>
            </a:r>
            <a:endParaRPr/>
          </a:p>
        </p:txBody>
      </p:sp>
      <p:pic>
        <p:nvPicPr>
          <p:cNvPr descr="P1010090" id="142" name="Google Shape;142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1624" y="1295400"/>
            <a:ext cx="3549765" cy="39770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1010092" id="143" name="Google Shape;14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9229" y="1295400"/>
            <a:ext cx="3549764" cy="395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2"/>
          <p:cNvSpPr txBox="1"/>
          <p:nvPr>
            <p:ph type="title"/>
          </p:nvPr>
        </p:nvSpPr>
        <p:spPr>
          <a:xfrm>
            <a:off x="628650" y="122672"/>
            <a:ext cx="8139666" cy="896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Clinical and Industrial Settings</a:t>
            </a:r>
            <a:endParaRPr/>
          </a:p>
        </p:txBody>
      </p:sp>
      <p:sp>
        <p:nvSpPr>
          <p:cNvPr id="150" name="Google Shape;150;p12"/>
          <p:cNvSpPr txBox="1"/>
          <p:nvPr>
            <p:ph idx="1" type="body"/>
          </p:nvPr>
        </p:nvSpPr>
        <p:spPr>
          <a:xfrm>
            <a:off x="192024" y="1024233"/>
            <a:ext cx="394758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Primary responsibilities: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Treatment and  rehabilitation</a:t>
            </a:r>
            <a:endParaRPr sz="24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Get patient or employee back to work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Work ergonomics/injury prevention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Boeing, Google, Amazon, NASA, General Motors, etc.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Emerging Settings | NATA" id="151" name="Google Shape;15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904" y="4410460"/>
            <a:ext cx="4570773" cy="21732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 Ways Workplaces Benefit from an Onsite Industrial Athletic Trainer -  Athletico" id="152" name="Google Shape;152;p12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3677" y="1067166"/>
            <a:ext cx="3489325" cy="138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06145" y="2717673"/>
            <a:ext cx="3115479" cy="187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"/>
          <p:cNvSpPr txBox="1"/>
          <p:nvPr>
            <p:ph type="title"/>
          </p:nvPr>
        </p:nvSpPr>
        <p:spPr>
          <a:xfrm>
            <a:off x="1553826" y="63454"/>
            <a:ext cx="5829300" cy="882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Professional Setting</a:t>
            </a:r>
            <a:endParaRPr/>
          </a:p>
        </p:txBody>
      </p:sp>
      <p:sp>
        <p:nvSpPr>
          <p:cNvPr id="160" name="Google Shape;160;p13"/>
          <p:cNvSpPr txBox="1"/>
          <p:nvPr>
            <p:ph idx="1" type="body"/>
          </p:nvPr>
        </p:nvSpPr>
        <p:spPr>
          <a:xfrm>
            <a:off x="235456" y="1251786"/>
            <a:ext cx="7324505" cy="55551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Major Leagues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NFL, NHL, NBA, WNBA, MLB, MLS, PGA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Performing Arts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NYC Rockettes, Cirque du Soleil, Ballet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Professional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Nascar, Rodeo, X-Games</a:t>
            </a:r>
            <a:endParaRPr/>
          </a:p>
        </p:txBody>
      </p:sp>
      <p:pic>
        <p:nvPicPr>
          <p:cNvPr descr="Daniel Sedin of Vancouver Canucks injured after being elbowed by Duncan  Keith of Chicago Blackhawks | The Star" id="161" name="Google Shape;16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1429" y="1009523"/>
            <a:ext cx="2606298" cy="20232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 Inside Look at How NASCAR Drivers and Pit-Crews Focus on Fitness" id="162" name="Google Shape;16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916" y="3856499"/>
            <a:ext cx="2927820" cy="18110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ills CB Tre'Davious White out for season after torn ACL: How can Buffalo  replace All Pro? - syracuse.com" id="163" name="Google Shape;16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29745" y="3856499"/>
            <a:ext cx="2762036" cy="1840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 the rodeo cowboy, a banged-up body comes with the job" id="164" name="Google Shape;164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73799" y="3239326"/>
            <a:ext cx="2278086" cy="181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4"/>
          <p:cNvSpPr txBox="1"/>
          <p:nvPr>
            <p:ph type="title"/>
          </p:nvPr>
        </p:nvSpPr>
        <p:spPr>
          <a:xfrm>
            <a:off x="1415034" y="49479"/>
            <a:ext cx="5829300" cy="882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Professional Setting</a:t>
            </a:r>
            <a:endParaRPr/>
          </a:p>
        </p:txBody>
      </p:sp>
      <p:sp>
        <p:nvSpPr>
          <p:cNvPr id="170" name="Google Shape;170;p14"/>
          <p:cNvSpPr txBox="1"/>
          <p:nvPr>
            <p:ph idx="1" type="body"/>
          </p:nvPr>
        </p:nvSpPr>
        <p:spPr>
          <a:xfrm>
            <a:off x="628648" y="996288"/>
            <a:ext cx="7324505" cy="4390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Military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Army, Navy, Air Force, Marines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Embedded in troops and missions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Police/Fire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Athletic Training Program Opens Injury Clinic for Military Science Cadets -  Western Illinois University - University Communications &amp; Marketing" id="171" name="Google Shape;17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7024" y="1434261"/>
            <a:ext cx="2874372" cy="19143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ve over Corpsman" id="172" name="Google Shape;17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44016" y="3602032"/>
            <a:ext cx="2474104" cy="18767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med Forces | NATA" id="173" name="Google Shape;17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37309" y="2668486"/>
            <a:ext cx="2054533" cy="20545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blic Safety | NATA" id="174" name="Google Shape;174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100" y="2677631"/>
            <a:ext cx="2054533" cy="20545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thletic trainers, advocates pushing for new licensure legislation | WHAM" id="175" name="Google Shape;175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43872" y="4965630"/>
            <a:ext cx="2897639" cy="1629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5"/>
          <p:cNvSpPr txBox="1"/>
          <p:nvPr>
            <p:ph type="title"/>
          </p:nvPr>
        </p:nvSpPr>
        <p:spPr>
          <a:xfrm>
            <a:off x="1596842" y="84975"/>
            <a:ext cx="5829300" cy="882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Professional Setting</a:t>
            </a:r>
            <a:endParaRPr/>
          </a:p>
        </p:txBody>
      </p:sp>
      <p:sp>
        <p:nvSpPr>
          <p:cNvPr id="181" name="Google Shape;181;p15"/>
          <p:cNvSpPr txBox="1"/>
          <p:nvPr>
            <p:ph idx="1" type="body"/>
          </p:nvPr>
        </p:nvSpPr>
        <p:spPr>
          <a:xfrm>
            <a:off x="482344" y="1106016"/>
            <a:ext cx="7324505" cy="56670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US Olympic Committee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Pan American Games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Olympic and Para-Olympic Games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National and international competitions, World Cups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t/>
            </a:r>
            <a:endParaRPr sz="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Sport National Governing Bodies (NGB’s)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Traditional intercollegiate sports like 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Basketball, Volleyball, Tennis, Soccer, Track/Field, Wrestling, along with: </a:t>
            </a:r>
            <a:endParaRPr/>
          </a:p>
        </p:txBody>
      </p:sp>
      <p:sp>
        <p:nvSpPr>
          <p:cNvPr id="182" name="Google Shape;182;p15"/>
          <p:cNvSpPr txBox="1"/>
          <p:nvPr/>
        </p:nvSpPr>
        <p:spPr>
          <a:xfrm>
            <a:off x="3380799" y="4695771"/>
            <a:ext cx="2710927" cy="178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Fencing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Judo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Wt. lifting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Skiing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Ice skating</a:t>
            </a:r>
            <a:endParaRPr/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5"/>
          <p:cNvSpPr txBox="1"/>
          <p:nvPr/>
        </p:nvSpPr>
        <p:spPr>
          <a:xfrm>
            <a:off x="491488" y="4718304"/>
            <a:ext cx="2827784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Gymnastics</a:t>
            </a:r>
            <a:endParaRPr/>
          </a:p>
          <a:p>
            <a:pPr indent="-2857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Boxing</a:t>
            </a:r>
            <a:endParaRPr/>
          </a:p>
          <a:p>
            <a:pPr indent="-2857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Kayaking</a:t>
            </a:r>
            <a:endParaRPr/>
          </a:p>
          <a:p>
            <a:pPr indent="-2857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Cycling</a:t>
            </a:r>
            <a:endParaRPr/>
          </a:p>
          <a:p>
            <a:pPr indent="-2857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Polo</a:t>
            </a:r>
            <a:endParaRPr/>
          </a:p>
        </p:txBody>
      </p:sp>
      <p:pic>
        <p:nvPicPr>
          <p:cNvPr descr="Olympic rings isolated on white background Vector Image" id="184" name="Google Shape;184;p15"/>
          <p:cNvPicPr preferRelativeResize="0"/>
          <p:nvPr/>
        </p:nvPicPr>
        <p:blipFill rotWithShape="1">
          <a:blip r:embed="rId3">
            <a:alphaModFix/>
          </a:blip>
          <a:srcRect b="31465" l="3382" r="2153" t="22134"/>
          <a:stretch/>
        </p:blipFill>
        <p:spPr>
          <a:xfrm>
            <a:off x="6297121" y="967590"/>
            <a:ext cx="2258042" cy="1197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6"/>
          <p:cNvPicPr preferRelativeResize="0"/>
          <p:nvPr/>
        </p:nvPicPr>
        <p:blipFill rotWithShape="1">
          <a:blip r:embed="rId3">
            <a:alphaModFix/>
          </a:blip>
          <a:srcRect b="3998" l="0" r="0" t="0"/>
          <a:stretch/>
        </p:blipFill>
        <p:spPr>
          <a:xfrm>
            <a:off x="394799" y="374904"/>
            <a:ext cx="2574950" cy="3218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360" y="4227398"/>
            <a:ext cx="3216656" cy="2412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39128" y="196596"/>
            <a:ext cx="2002536" cy="3003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35303" y="374904"/>
            <a:ext cx="2727467" cy="181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31974" y="3429000"/>
            <a:ext cx="2350552" cy="1762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72981" y="4695964"/>
            <a:ext cx="2425095" cy="19439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table&#10;&#10;Description automatically generated" id="195" name="Google Shape;195;p16"/>
          <p:cNvPicPr preferRelativeResize="0"/>
          <p:nvPr/>
        </p:nvPicPr>
        <p:blipFill rotWithShape="1">
          <a:blip r:embed="rId9">
            <a:alphaModFix/>
          </a:blip>
          <a:srcRect b="15949" l="0" r="0" t="27849"/>
          <a:stretch/>
        </p:blipFill>
        <p:spPr>
          <a:xfrm>
            <a:off x="3712952" y="2497658"/>
            <a:ext cx="2255164" cy="194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7"/>
          <p:cNvSpPr txBox="1"/>
          <p:nvPr>
            <p:ph type="title"/>
          </p:nvPr>
        </p:nvSpPr>
        <p:spPr>
          <a:xfrm>
            <a:off x="628650" y="111911"/>
            <a:ext cx="8139666" cy="896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/>
              <a:t>AT in a Physicians Practice Setting (ATPPS)</a:t>
            </a:r>
            <a:endParaRPr/>
          </a:p>
        </p:txBody>
      </p:sp>
      <p:sp>
        <p:nvSpPr>
          <p:cNvPr id="202" name="Google Shape;202;p17"/>
          <p:cNvSpPr txBox="1"/>
          <p:nvPr>
            <p:ph idx="1" type="body"/>
          </p:nvPr>
        </p:nvSpPr>
        <p:spPr>
          <a:xfrm>
            <a:off x="376518" y="1272734"/>
            <a:ext cx="412017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400"/>
              <a:t>Goals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Improve provider efficiency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Increase through-put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400"/>
              <a:t>Main Responsibilities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Evaluate patient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Order x-rays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Discuss injury with physician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Design home exercise programs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Apply casts/braces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Crutch fitting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Patient education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Communicate action 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/>
              <a:t>    plan with school AT</a:t>
            </a:r>
            <a:endParaRPr/>
          </a:p>
          <a:p>
            <a:pPr indent="-111125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000"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descr="P1011315" id="203" name="Google Shape;20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69847" y="3429000"/>
            <a:ext cx="2377713" cy="17393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st &amp; Brace | Hope Orthopedics Of Oregon" id="204" name="Google Shape;204;p17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9794" y="1153597"/>
            <a:ext cx="2104238" cy="205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62123" y="4752858"/>
            <a:ext cx="2319176" cy="1739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"/>
          <p:cNvSpPr txBox="1"/>
          <p:nvPr>
            <p:ph type="title"/>
          </p:nvPr>
        </p:nvSpPr>
        <p:spPr>
          <a:xfrm>
            <a:off x="1644712" y="131775"/>
            <a:ext cx="5829300" cy="882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b="1" lang="en-US"/>
              <a:t>Careers in Sports Medicine</a:t>
            </a:r>
            <a:endParaRPr/>
          </a:p>
        </p:txBody>
      </p:sp>
      <p:sp>
        <p:nvSpPr>
          <p:cNvPr id="211" name="Google Shape;211;p18"/>
          <p:cNvSpPr txBox="1"/>
          <p:nvPr>
            <p:ph idx="1" type="body"/>
          </p:nvPr>
        </p:nvSpPr>
        <p:spPr>
          <a:xfrm>
            <a:off x="628648" y="1261464"/>
            <a:ext cx="7324505" cy="4390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/>
              <a:t>Many other allied medical professions also may use this name based on the type of injuries they see……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Physical Therapists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/>
              <a:t>Doctors' degree level now – treats all types of movement disorders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/>
              <a:t>Board certified specialties available (sports, orthopedics, etc)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Occupational Therapists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/>
              <a:t>Work to restore basic function post injury/illness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/>
              <a:t>Stroke, brain injuries, severe mechanical issues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Massage Therapists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/>
              <a:t>HS diploma, 10–15 month program for massage diploma, then possibly licensure</a:t>
            </a:r>
            <a:endParaRPr sz="12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Chiropractors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/>
              <a:t>Doctorate of Chiropractic medicine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/>
              <a:t>Mobilization and manipulation, restore joint motion in order to restore overall health</a:t>
            </a:r>
            <a:endParaRPr sz="2000"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"/>
          <p:cNvSpPr txBox="1"/>
          <p:nvPr>
            <p:ph type="title"/>
          </p:nvPr>
        </p:nvSpPr>
        <p:spPr>
          <a:xfrm>
            <a:off x="1801236" y="74219"/>
            <a:ext cx="5829300" cy="882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My Career Path</a:t>
            </a:r>
            <a:endParaRPr/>
          </a:p>
        </p:txBody>
      </p:sp>
      <p:sp>
        <p:nvSpPr>
          <p:cNvPr id="218" name="Google Shape;218;p19"/>
          <p:cNvSpPr txBox="1"/>
          <p:nvPr>
            <p:ph idx="1" type="body"/>
          </p:nvPr>
        </p:nvSpPr>
        <p:spPr>
          <a:xfrm>
            <a:off x="628648" y="1028562"/>
            <a:ext cx="7324505" cy="47805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Background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Interests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Educational decision making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Parents ideas were not my ideas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Undergraduate catalog had all majors and courses listed, now online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Looked for something that interested me (A/P, bio, etc.)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Athletic Training (AT) was listed as well, but name didn’t sound appealing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Later understood that AT was Sports Medicine!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Role Models were hard working and dedicated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They loved the profession and so did 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Choosing a major is a process of elimination</a:t>
            </a:r>
            <a:r>
              <a:rPr lang="en-US" sz="2600"/>
              <a:t>!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"/>
          <p:cNvSpPr txBox="1"/>
          <p:nvPr>
            <p:ph type="title"/>
          </p:nvPr>
        </p:nvSpPr>
        <p:spPr>
          <a:xfrm>
            <a:off x="1332738" y="131775"/>
            <a:ext cx="5829300" cy="882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What is Sports Medicine?</a:t>
            </a:r>
            <a:endParaRPr/>
          </a:p>
        </p:txBody>
      </p:sp>
      <p:sp>
        <p:nvSpPr>
          <p:cNvPr id="72" name="Google Shape;72;p2"/>
          <p:cNvSpPr txBox="1"/>
          <p:nvPr>
            <p:ph idx="1" type="body"/>
          </p:nvPr>
        </p:nvSpPr>
        <p:spPr>
          <a:xfrm>
            <a:off x="628648" y="1124304"/>
            <a:ext cx="7324505" cy="4390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Sports Medicine is a term that is claimed by a variety of professions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Traditionally the term refers to: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Athletic Trainers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Primary Care Sports Medicine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Orthopedic Surgeons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Working with athletes, as well as the general public, to return them to the pre- injury state without deconditioning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descr="How Getting a Sports Medicine Degree help you - University Magazine" id="73" name="Google Shape;73;p2"/>
          <p:cNvSpPr/>
          <p:nvPr/>
        </p:nvSpPr>
        <p:spPr>
          <a:xfrm>
            <a:off x="798576" y="5777660"/>
            <a:ext cx="1462882" cy="580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ow Getting a Sports Medicine Degree help you - University Magazine" id="74" name="Google Shape;74;p2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ow Getting a Sports Medicine Degree help you - University Magazine" id="75" name="Google Shape;75;p2"/>
          <p:cNvSpPr/>
          <p:nvPr/>
        </p:nvSpPr>
        <p:spPr>
          <a:xfrm>
            <a:off x="4572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ay in the Life: Carilion Sports Med | Carilion Clinic Living" id="76" name="Google Shape;7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2806" y="4608854"/>
            <a:ext cx="2790107" cy="18595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eeping Student Athletes Safe with a Sports Medicine Team - ABC Cincy" id="77" name="Google Shape;7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38190" y="4608854"/>
            <a:ext cx="2785754" cy="18595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rect Access | Physical Therapy | Advent Physical TherapyAdvent Physical  Therapy" id="78" name="Google Shape;78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22867" y="1723505"/>
            <a:ext cx="2392485" cy="1596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0"/>
          <p:cNvSpPr txBox="1"/>
          <p:nvPr>
            <p:ph type="title"/>
          </p:nvPr>
        </p:nvSpPr>
        <p:spPr>
          <a:xfrm>
            <a:off x="1575327" y="84977"/>
            <a:ext cx="5829300" cy="882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Education</a:t>
            </a:r>
            <a:endParaRPr/>
          </a:p>
        </p:txBody>
      </p:sp>
      <p:sp>
        <p:nvSpPr>
          <p:cNvPr id="225" name="Google Shape;225;p20"/>
          <p:cNvSpPr txBox="1"/>
          <p:nvPr>
            <p:ph idx="1" type="body"/>
          </p:nvPr>
        </p:nvSpPr>
        <p:spPr>
          <a:xfrm>
            <a:off x="628648" y="1071593"/>
            <a:ext cx="7324505" cy="4920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Canisius College – Undergrad (BS)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Major Athletic Training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Tuition = Jobs/parents/loans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Took the Board of Certification Exam for AT’s and passed!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Now what? 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t/>
            </a:r>
            <a:endParaRPr sz="5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University of Virginia  - Graduate school (M.Ed.)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Major Athletic Training/Sports Medicine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15-month program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Mentor connection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Graduate Assistant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In state tuition and stipend for books/living expenses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Took out a loan for the rest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1"/>
          <p:cNvSpPr txBox="1"/>
          <p:nvPr>
            <p:ph type="title"/>
          </p:nvPr>
        </p:nvSpPr>
        <p:spPr>
          <a:xfrm>
            <a:off x="628650" y="241007"/>
            <a:ext cx="8139666" cy="896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Choosing a School - Considerations</a:t>
            </a:r>
            <a:endParaRPr/>
          </a:p>
        </p:txBody>
      </p:sp>
      <p:sp>
        <p:nvSpPr>
          <p:cNvPr id="231" name="Google Shape;231;p21"/>
          <p:cNvSpPr txBox="1"/>
          <p:nvPr>
            <p:ph idx="1" type="body"/>
          </p:nvPr>
        </p:nvSpPr>
        <p:spPr>
          <a:xfrm>
            <a:off x="215154" y="1272734"/>
            <a:ext cx="392445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Undergraduate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Wanted to stay home and Canisius had great AT educational program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Cost savings stayed at home,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Commuted</a:t>
            </a:r>
            <a:endParaRPr/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32" name="Google Shape;232;p21"/>
          <p:cNvSpPr txBox="1"/>
          <p:nvPr>
            <p:ph idx="2" type="body"/>
          </p:nvPr>
        </p:nvSpPr>
        <p:spPr>
          <a:xfrm>
            <a:off x="4385708" y="1272734"/>
            <a:ext cx="3693285" cy="4185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Graduate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Top 3 for AT masters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National network of professors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Location – home/away, environment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Local network - Where do you want to live?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33" name="Google Shape;233;p21"/>
          <p:cNvSpPr txBox="1"/>
          <p:nvPr/>
        </p:nvSpPr>
        <p:spPr>
          <a:xfrm>
            <a:off x="-1394236" y="5806440"/>
            <a:ext cx="2208545" cy="1051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anisius Golden Griffins - Wikipedia" id="234" name="Google Shape;23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5007" y="3839718"/>
            <a:ext cx="1583039" cy="16183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iversity of Virginia Logo, history, meaning, symbol, PNG" id="235" name="Google Shape;23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3929634"/>
            <a:ext cx="3173984" cy="1785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2"/>
          <p:cNvSpPr txBox="1"/>
          <p:nvPr>
            <p:ph type="title"/>
          </p:nvPr>
        </p:nvSpPr>
        <p:spPr>
          <a:xfrm>
            <a:off x="1553811" y="63460"/>
            <a:ext cx="5829300" cy="882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Employment</a:t>
            </a:r>
            <a:endParaRPr/>
          </a:p>
        </p:txBody>
      </p:sp>
      <p:sp>
        <p:nvSpPr>
          <p:cNvPr id="241" name="Google Shape;241;p22"/>
          <p:cNvSpPr txBox="1"/>
          <p:nvPr>
            <p:ph idx="1" type="body"/>
          </p:nvPr>
        </p:nvSpPr>
        <p:spPr>
          <a:xfrm>
            <a:off x="628648" y="1093107"/>
            <a:ext cx="7324505" cy="4390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/>
              <a:t>University of Pittsburgh – teaching/advising/AT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WBB, Track/Cross Country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/>
              <a:t>Capital University – teaching/advising/AT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MSOC, WBB, Baseball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/>
              <a:t>USOC Sports Medicine Team (4 year = quadrennium)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Pan-American Games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Olympic Games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World Championships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/>
              <a:t>Moved into the hospital programming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Tough decision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Thought about other allied medical careers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Kept coming back to AT!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000"/>
              <a:t>Friend was building pediatric sports medicine program – interesting!</a:t>
            </a:r>
            <a:endParaRPr/>
          </a:p>
          <a:p>
            <a:pPr indent="-8763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3"/>
          <p:cNvSpPr txBox="1"/>
          <p:nvPr>
            <p:ph type="title"/>
          </p:nvPr>
        </p:nvSpPr>
        <p:spPr>
          <a:xfrm>
            <a:off x="1730783" y="74222"/>
            <a:ext cx="5829300" cy="882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Hospital Setting </a:t>
            </a:r>
            <a:endParaRPr/>
          </a:p>
        </p:txBody>
      </p:sp>
      <p:sp>
        <p:nvSpPr>
          <p:cNvPr id="248" name="Google Shape;248;p23"/>
          <p:cNvSpPr txBox="1"/>
          <p:nvPr>
            <p:ph idx="1" type="body"/>
          </p:nvPr>
        </p:nvSpPr>
        <p:spPr>
          <a:xfrm>
            <a:off x="628648" y="1028562"/>
            <a:ext cx="7324505" cy="4390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Nationwide Children’s Hospital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Physician Extender (ATTPS)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Sports Medicine Program Coordinator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Functional Rehabilitation</a:t>
            </a:r>
            <a:endParaRPr sz="1600"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Doctors refer patients to AT’s that need a more aggressive type of therapy, sports specific, etc</a:t>
            </a:r>
            <a:endParaRPr sz="18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Injury Prevention Programs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Youth sports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Health fairs</a:t>
            </a:r>
            <a:endParaRPr/>
          </a:p>
        </p:txBody>
      </p:sp>
      <p:pic>
        <p:nvPicPr>
          <p:cNvPr descr="DSCF0025" id="249" name="Google Shape;24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7853" y="4008867"/>
            <a:ext cx="2817134" cy="21128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\columbuschildrens.net\depts\SportsMed\Programming Committee\Strength &amp; Conditioning\Photo Library\Photos\NCH Exercises\Hurdles, Lateral SA.JPG" id="250" name="Google Shape;25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66361" y="3190669"/>
            <a:ext cx="2817134" cy="211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4"/>
          <p:cNvSpPr txBox="1"/>
          <p:nvPr>
            <p:ph type="title"/>
          </p:nvPr>
        </p:nvSpPr>
        <p:spPr>
          <a:xfrm>
            <a:off x="1689354" y="86055"/>
            <a:ext cx="5829300" cy="882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Hospital Setting</a:t>
            </a:r>
            <a:endParaRPr/>
          </a:p>
        </p:txBody>
      </p:sp>
      <p:sp>
        <p:nvSpPr>
          <p:cNvPr id="257" name="Google Shape;257;p24"/>
          <p:cNvSpPr txBox="1"/>
          <p:nvPr>
            <p:ph idx="1" type="body"/>
          </p:nvPr>
        </p:nvSpPr>
        <p:spPr>
          <a:xfrm>
            <a:off x="628648" y="1471776"/>
            <a:ext cx="7324505" cy="4390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Children’s Hospital &amp; Medical Center Omaha</a:t>
            </a:r>
            <a:endParaRPr sz="20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Sports Medicine Program Coordinator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ATPPS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Built SMED clinical program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Built SMED outreach program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Expand our geographical footprint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Marketing opportunities 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Sports organizations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YMCA’s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Build Youth Sports Safety resources</a:t>
            </a:r>
            <a:endParaRPr/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id="258" name="Google Shape;25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1726" y="1952713"/>
            <a:ext cx="2098254" cy="2715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5"/>
          <p:cNvSpPr txBox="1"/>
          <p:nvPr>
            <p:ph type="title"/>
          </p:nvPr>
        </p:nvSpPr>
        <p:spPr>
          <a:xfrm>
            <a:off x="1629114" y="95735"/>
            <a:ext cx="5829300" cy="882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/>
              <a:t>Choosing a PROFESSION</a:t>
            </a:r>
            <a:br>
              <a:rPr lang="en-US"/>
            </a:br>
            <a:r>
              <a:rPr lang="en-US"/>
              <a:t>Not just a job</a:t>
            </a:r>
            <a:endParaRPr/>
          </a:p>
        </p:txBody>
      </p:sp>
      <p:sp>
        <p:nvSpPr>
          <p:cNvPr id="264" name="Google Shape;264;p25"/>
          <p:cNvSpPr txBox="1"/>
          <p:nvPr>
            <p:ph idx="1" type="body"/>
          </p:nvPr>
        </p:nvSpPr>
        <p:spPr>
          <a:xfrm>
            <a:off x="628648" y="1530945"/>
            <a:ext cx="7324505" cy="4390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What does this mean ?????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How old are you when you graduate?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How old when you retire?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Create the type of environment you want to spend ___  years working in !!!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US" sz="2400"/>
              <a:t>“If you love your job, you’ll never work a day in your life!”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6"/>
          <p:cNvSpPr txBox="1"/>
          <p:nvPr>
            <p:ph type="title"/>
          </p:nvPr>
        </p:nvSpPr>
        <p:spPr>
          <a:xfrm>
            <a:off x="1732926" y="117249"/>
            <a:ext cx="5829300" cy="882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Get Involved</a:t>
            </a:r>
            <a:endParaRPr/>
          </a:p>
        </p:txBody>
      </p:sp>
      <p:sp>
        <p:nvSpPr>
          <p:cNvPr id="270" name="Google Shape;270;p26"/>
          <p:cNvSpPr txBox="1"/>
          <p:nvPr>
            <p:ph idx="1" type="body"/>
          </p:nvPr>
        </p:nvSpPr>
        <p:spPr>
          <a:xfrm>
            <a:off x="628648" y="1490064"/>
            <a:ext cx="7324505" cy="4390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Network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Get plugged in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Explore other components of the profession available to you ….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Adds to your resume – makes you more marketable – raises the bar !!!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7"/>
          <p:cNvSpPr txBox="1"/>
          <p:nvPr>
            <p:ph type="title"/>
          </p:nvPr>
        </p:nvSpPr>
        <p:spPr>
          <a:xfrm>
            <a:off x="1715175" y="106492"/>
            <a:ext cx="5829300" cy="882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Look for ways to improve	</a:t>
            </a:r>
            <a:endParaRPr/>
          </a:p>
        </p:txBody>
      </p:sp>
      <p:sp>
        <p:nvSpPr>
          <p:cNvPr id="276" name="Google Shape;276;p27"/>
          <p:cNvSpPr txBox="1"/>
          <p:nvPr>
            <p:ph idx="1" type="body"/>
          </p:nvPr>
        </p:nvSpPr>
        <p:spPr>
          <a:xfrm>
            <a:off x="628648" y="1298040"/>
            <a:ext cx="7324505" cy="4390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Volunteer for local events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Columbus Marathon etc …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International events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US Olympic Committee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Available once you have some experience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Great to be part of something exciting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8"/>
          <p:cNvSpPr txBox="1"/>
          <p:nvPr>
            <p:ph type="title"/>
          </p:nvPr>
        </p:nvSpPr>
        <p:spPr>
          <a:xfrm>
            <a:off x="1564571" y="396951"/>
            <a:ext cx="5829300" cy="882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None/>
            </a:pPr>
            <a:r>
              <a:rPr b="1" lang="en-US">
                <a:solidFill>
                  <a:srgbClr val="0070C0"/>
                </a:solidFill>
              </a:rPr>
              <a:t>Whatever you choose – </a:t>
            </a:r>
            <a:br>
              <a:rPr b="1" lang="en-US">
                <a:solidFill>
                  <a:srgbClr val="0070C0"/>
                </a:solidFill>
              </a:rPr>
            </a:br>
            <a:r>
              <a:rPr b="1" lang="en-US">
                <a:solidFill>
                  <a:srgbClr val="0070C0"/>
                </a:solidFill>
              </a:rPr>
              <a:t>give it your all !!!</a:t>
            </a:r>
            <a:endParaRPr/>
          </a:p>
        </p:txBody>
      </p:sp>
      <p:sp>
        <p:nvSpPr>
          <p:cNvPr id="283" name="Google Shape;283;p28"/>
          <p:cNvSpPr txBox="1"/>
          <p:nvPr>
            <p:ph idx="1" type="body"/>
          </p:nvPr>
        </p:nvSpPr>
        <p:spPr>
          <a:xfrm>
            <a:off x="628648" y="996288"/>
            <a:ext cx="7324505" cy="4390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84" name="Google Shape;284;p28"/>
          <p:cNvPicPr preferRelativeResize="0"/>
          <p:nvPr/>
        </p:nvPicPr>
        <p:blipFill rotWithShape="1">
          <a:blip r:embed="rId3">
            <a:alphaModFix/>
          </a:blip>
          <a:srcRect b="17865" l="0" r="10639" t="16561"/>
          <a:stretch/>
        </p:blipFill>
        <p:spPr>
          <a:xfrm>
            <a:off x="1973883" y="1582084"/>
            <a:ext cx="4344622" cy="4782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391D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1d57fe6d5c_0_6"/>
          <p:cNvSpPr txBox="1"/>
          <p:nvPr>
            <p:ph type="title"/>
          </p:nvPr>
        </p:nvSpPr>
        <p:spPr>
          <a:xfrm>
            <a:off x="187075" y="826400"/>
            <a:ext cx="4575300" cy="5205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</a:rPr>
              <a:t>Please fill out the provided paper version of the breakout session evaluation, or scan the QR code to the right to access the virtual version.</a:t>
            </a:r>
            <a:endParaRPr sz="3600">
              <a:solidFill>
                <a:schemeClr val="dk1"/>
              </a:solidFill>
            </a:endParaRPr>
          </a:p>
        </p:txBody>
      </p:sp>
      <p:pic>
        <p:nvPicPr>
          <p:cNvPr id="290" name="Google Shape;290;g21d57fe6d5c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7300" y="304383"/>
            <a:ext cx="3217527" cy="321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21d57fe6d5c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0625" y="4044225"/>
            <a:ext cx="3550877" cy="113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"/>
          <p:cNvSpPr txBox="1"/>
          <p:nvPr>
            <p:ph type="title"/>
          </p:nvPr>
        </p:nvSpPr>
        <p:spPr>
          <a:xfrm>
            <a:off x="1515618" y="86055"/>
            <a:ext cx="5829300" cy="882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What is Athletic Training?</a:t>
            </a:r>
            <a:endParaRPr/>
          </a:p>
        </p:txBody>
      </p:sp>
      <p:sp>
        <p:nvSpPr>
          <p:cNvPr id="84" name="Google Shape;84;p3"/>
          <p:cNvSpPr txBox="1"/>
          <p:nvPr>
            <p:ph idx="1" type="body"/>
          </p:nvPr>
        </p:nvSpPr>
        <p:spPr>
          <a:xfrm>
            <a:off x="628648" y="1188312"/>
            <a:ext cx="7324505" cy="4390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Injury Prevention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Health Promotion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Examination, Assessment, Impression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Immediate and Emergency Care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Therapeutic Rehabilitation/Modalities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Health Care Administration, Risk Management, Professional Responsibility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835818" y="0"/>
            <a:ext cx="7472363" cy="6858000"/>
          </a:xfrm>
          <a:custGeom>
            <a:rect b="b" l="l" r="r" t="t"/>
            <a:pathLst>
              <a:path extrusionOk="0" h="6858000" w="996315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rgbClr val="EFEFE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101600" sx="102000" rotWithShape="0" algn="ctr" sy="102000">
              <a:srgbClr val="D8D8D8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Weekly Rehab Minute: What is an Athletic Trainer? | Recent News |  DrydenWire.com" id="92" name="Google Shape;92;p4"/>
          <p:cNvPicPr preferRelativeResize="0"/>
          <p:nvPr/>
        </p:nvPicPr>
        <p:blipFill rotWithShape="1">
          <a:blip r:embed="rId3">
            <a:alphaModFix/>
          </a:blip>
          <a:srcRect b="2104" l="0" r="1" t="0"/>
          <a:stretch/>
        </p:blipFill>
        <p:spPr>
          <a:xfrm>
            <a:off x="835819" y="10"/>
            <a:ext cx="7472362" cy="6857990"/>
          </a:xfrm>
          <a:custGeom>
            <a:rect b="b" l="l" r="r" t="t"/>
            <a:pathLst>
              <a:path extrusionOk="0" h="6858000" w="9948672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"/>
          <p:cNvSpPr txBox="1"/>
          <p:nvPr>
            <p:ph type="title"/>
          </p:nvPr>
        </p:nvSpPr>
        <p:spPr>
          <a:xfrm>
            <a:off x="1268730" y="241503"/>
            <a:ext cx="5829300" cy="882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b="1" lang="en-US" sz="3200"/>
              <a:t>How do you become a Certified Athletic Trainer (ATC)</a:t>
            </a:r>
            <a:endParaRPr/>
          </a:p>
        </p:txBody>
      </p:sp>
      <p:sp>
        <p:nvSpPr>
          <p:cNvPr id="98" name="Google Shape;98;p5"/>
          <p:cNvSpPr txBox="1"/>
          <p:nvPr>
            <p:ph idx="1" type="body"/>
          </p:nvPr>
        </p:nvSpPr>
        <p:spPr>
          <a:xfrm>
            <a:off x="628648" y="1691232"/>
            <a:ext cx="7324505" cy="4390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College degree – accredited program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Now requiring 5 years that will include a masters degree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Off campus experiences in a variety of settings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Pass National Certification Exam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Board of Certification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State Licensure Exam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Continuing education requirements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"/>
          <p:cNvSpPr txBox="1"/>
          <p:nvPr>
            <p:ph type="title"/>
          </p:nvPr>
        </p:nvSpPr>
        <p:spPr>
          <a:xfrm>
            <a:off x="1497330" y="49479"/>
            <a:ext cx="5829300" cy="882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Where do AT’s work?</a:t>
            </a:r>
            <a:endParaRPr/>
          </a:p>
        </p:txBody>
      </p:sp>
      <p:sp>
        <p:nvSpPr>
          <p:cNvPr id="105" name="Google Shape;105;p6"/>
          <p:cNvSpPr txBox="1"/>
          <p:nvPr>
            <p:ph idx="1" type="body"/>
          </p:nvPr>
        </p:nvSpPr>
        <p:spPr>
          <a:xfrm>
            <a:off x="628648" y="1188312"/>
            <a:ext cx="7324505" cy="4390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Traditional Setting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High School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College/University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Clinical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Industrial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Professional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Physician Extender (ATPPS)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 txBox="1"/>
          <p:nvPr>
            <p:ph type="title"/>
          </p:nvPr>
        </p:nvSpPr>
        <p:spPr>
          <a:xfrm>
            <a:off x="628650" y="241007"/>
            <a:ext cx="8139666" cy="896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High School Setting</a:t>
            </a:r>
            <a:endParaRPr/>
          </a:p>
        </p:txBody>
      </p:sp>
      <p:sp>
        <p:nvSpPr>
          <p:cNvPr id="112" name="Google Shape;112;p7"/>
          <p:cNvSpPr txBox="1"/>
          <p:nvPr>
            <p:ph idx="1" type="body"/>
          </p:nvPr>
        </p:nvSpPr>
        <p:spPr>
          <a:xfrm>
            <a:off x="182880" y="1272734"/>
            <a:ext cx="438912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Responsible for health and wellbeing of athletes (minors)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PPE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Injury evaluation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Treatment and rehabilitation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Communicate with coaches and parents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Design IPP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ALL SPORTS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P1010289" id="113" name="Google Shape;113;p7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52445" y="1277107"/>
            <a:ext cx="2670653" cy="23354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1010100" id="114" name="Google Shape;11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12240" y="4030714"/>
            <a:ext cx="3172485" cy="2335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"/>
          <p:cNvSpPr txBox="1"/>
          <p:nvPr>
            <p:ph type="title"/>
          </p:nvPr>
        </p:nvSpPr>
        <p:spPr>
          <a:xfrm>
            <a:off x="1510783" y="63462"/>
            <a:ext cx="5829300" cy="882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College/University Setting</a:t>
            </a:r>
            <a:endParaRPr/>
          </a:p>
        </p:txBody>
      </p:sp>
      <p:sp>
        <p:nvSpPr>
          <p:cNvPr id="121" name="Google Shape;121;p8"/>
          <p:cNvSpPr txBox="1"/>
          <p:nvPr>
            <p:ph idx="1" type="body"/>
          </p:nvPr>
        </p:nvSpPr>
        <p:spPr>
          <a:xfrm>
            <a:off x="628648" y="1234032"/>
            <a:ext cx="7324505" cy="4390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NCAA Rules and Regulations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Commonly 2-3 sport seasons per AT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Adults over 18, make own health care decisions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Speak more with coaches than parents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Team physician relationship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Documentation standards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Travel required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May teach as well in accredited curriculums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"/>
          <p:cNvSpPr txBox="1"/>
          <p:nvPr>
            <p:ph type="title"/>
          </p:nvPr>
        </p:nvSpPr>
        <p:spPr>
          <a:xfrm>
            <a:off x="1510783" y="63462"/>
            <a:ext cx="5829300" cy="882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College/University Setting</a:t>
            </a:r>
            <a:endParaRPr/>
          </a:p>
        </p:txBody>
      </p:sp>
      <p:pic>
        <p:nvPicPr>
          <p:cNvPr descr="New Image" id="127" name="Google Shape;127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210" y="1289247"/>
            <a:ext cx="4355789" cy="3354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1010107" id="128" name="Google Shape;12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2608" y="1289247"/>
            <a:ext cx="4205182" cy="33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HMC">
      <a:dk1>
        <a:srgbClr val="000000"/>
      </a:dk1>
      <a:lt1>
        <a:srgbClr val="FFFFFF"/>
      </a:lt1>
      <a:dk2>
        <a:srgbClr val="0159A7"/>
      </a:dk2>
      <a:lt2>
        <a:srgbClr val="FFFFFF"/>
      </a:lt2>
      <a:accent1>
        <a:srgbClr val="00B2B0"/>
      </a:accent1>
      <a:accent2>
        <a:srgbClr val="F15B40"/>
      </a:accent2>
      <a:accent3>
        <a:srgbClr val="FDB913"/>
      </a:accent3>
      <a:accent4>
        <a:srgbClr val="56B146"/>
      </a:accent4>
      <a:accent5>
        <a:srgbClr val="00AAE7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2020-02-10T20:56:02Z</dcterms:created>
  <dc:creator>Microsoft Office User</dc:creator>
</cp:coreProperties>
</file>